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407" r:id="rId2"/>
    <p:sldId id="410" r:id="rId3"/>
    <p:sldId id="426" r:id="rId4"/>
    <p:sldId id="417" r:id="rId5"/>
    <p:sldId id="427" r:id="rId6"/>
    <p:sldId id="396" r:id="rId7"/>
    <p:sldId id="428" r:id="rId8"/>
    <p:sldId id="429" r:id="rId9"/>
    <p:sldId id="430" r:id="rId10"/>
    <p:sldId id="337" r:id="rId11"/>
    <p:sldId id="424" r:id="rId12"/>
  </p:sldIdLst>
  <p:sldSz cx="9144000" cy="6858000" type="screen4x3"/>
  <p:notesSz cx="6788150" cy="992346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00"/>
    <a:srgbClr val="FD0002"/>
    <a:srgbClr val="7E0D04"/>
    <a:srgbClr val="F9493B"/>
    <a:srgbClr val="B6C4A4"/>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8505" autoAdjust="0"/>
  </p:normalViewPr>
  <p:slideViewPr>
    <p:cSldViewPr>
      <p:cViewPr varScale="1">
        <p:scale>
          <a:sx n="106" d="100"/>
          <a:sy n="106" d="100"/>
        </p:scale>
        <p:origin x="-9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1638"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4925" y="0"/>
            <a:ext cx="2941638"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F3D5AF8-878E-4138-AC07-733A21016C12}" type="datetimeFigureOut">
              <a:rPr lang="ru-RU"/>
              <a:pPr>
                <a:defRPr/>
              </a:pPr>
              <a:t>14.02.2019</a:t>
            </a:fld>
            <a:endParaRPr lang="ru-RU"/>
          </a:p>
        </p:txBody>
      </p:sp>
      <p:sp>
        <p:nvSpPr>
          <p:cNvPr id="4" name="Образ слайда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3288"/>
            <a:ext cx="5429250" cy="4465637"/>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4988"/>
            <a:ext cx="2941638"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4925" y="9424988"/>
            <a:ext cx="2941638"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B209F8B-3A61-4DED-918E-5112B626AFA0}" type="slidenum">
              <a:rPr lang="ru-RU"/>
              <a:pPr>
                <a:defRPr/>
              </a:pPr>
              <a:t>‹#›</a:t>
            </a:fld>
            <a:endParaRPr lang="ru-RU"/>
          </a:p>
        </p:txBody>
      </p:sp>
    </p:spTree>
    <p:extLst>
      <p:ext uri="{BB962C8B-B14F-4D97-AF65-F5344CB8AC3E}">
        <p14:creationId xmlns:p14="http://schemas.microsoft.com/office/powerpoint/2010/main" val="16961519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9195B34B-E205-427E-9822-150A1FA741E4}" type="datetimeFigureOut">
              <a:rPr lang="ru-RU"/>
              <a:pPr>
                <a:defRPr/>
              </a:pPr>
              <a:t>14.02.2019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DED898C-972D-451D-A02F-0E26DA46F09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5D38EEA-1DEF-4C50-87DC-3276932545C1}" type="datetimeFigureOut">
              <a:rPr lang="ru-RU"/>
              <a:pPr>
                <a:defRPr/>
              </a:pPr>
              <a:t>14.02.2019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D0ECB25-E29E-4E0B-9CC1-BBFAE1C09CF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0F836E9-586E-4A79-ADF7-03019F5A328B}" type="datetimeFigureOut">
              <a:rPr lang="ru-RU"/>
              <a:pPr>
                <a:defRPr/>
              </a:pPr>
              <a:t>14.02.2019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7A095B9-3767-4DA2-8BF3-AA9AF168235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60340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2817D023-6E87-4060-93C1-90EA48362B64}" type="datetimeFigureOut">
              <a:rPr lang="ru-RU"/>
              <a:pPr>
                <a:defRPr/>
              </a:pPr>
              <a:t>14.02.2019</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CF46BE55-DAE9-4213-8079-3428D245CFC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708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708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DAB150B2-54DA-43D7-A760-55416DE42975}" type="datetimeFigureOut">
              <a:rPr lang="ru-RU"/>
              <a:pPr>
                <a:defRPr/>
              </a:pPr>
              <a:t>14.02.2019</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0D21FC18-17F4-46E4-8578-D3763055FB6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8229600" cy="22780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57200" y="4030663"/>
            <a:ext cx="8229600" cy="22780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67DFAC2C-E8CF-4B8C-AA2E-45AD48495583}" type="datetimeFigureOut">
              <a:rPr lang="ru-RU"/>
              <a:pPr>
                <a:defRPr/>
              </a:pPr>
              <a:t>14.02.2019</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1484364F-5D6C-4685-BEA2-D56C1AD5A1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7D27DD7-BCAA-4A53-BCB9-8B04D44A50FF}" type="datetimeFigureOut">
              <a:rPr lang="ru-RU"/>
              <a:pPr>
                <a:defRPr/>
              </a:pPr>
              <a:t>14.02.2019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900E2A9-9D93-4255-998F-762557FA7D6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A691058-4341-4500-80C9-166A8F6C054B}" type="datetimeFigureOut">
              <a:rPr lang="ru-RU"/>
              <a:pPr>
                <a:defRPr/>
              </a:pPr>
              <a:t>14.02.2019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0F3C79-7276-4B47-810D-098F5972854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B2A74A1-05ED-459A-811A-8CB570118310}" type="datetimeFigureOut">
              <a:rPr lang="ru-RU"/>
              <a:pPr>
                <a:defRPr/>
              </a:pPr>
              <a:t>14.02.2019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ABC2C38-4821-4955-A57E-8B6E61AA9D0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5A6F8A22-326B-4C78-BDBA-1DC8B115D0B2}" type="datetimeFigureOut">
              <a:rPr lang="ru-RU"/>
              <a:pPr>
                <a:defRPr/>
              </a:pPr>
              <a:t>14.02.2019</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2ABEE8C5-6069-4BE8-9DFA-ECB5CAA42BE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BFA486DD-EB54-4700-AAB2-9689F11E333C}" type="datetimeFigureOut">
              <a:rPr lang="ru-RU"/>
              <a:pPr>
                <a:defRPr/>
              </a:pPr>
              <a:t>14.02.2019</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8385B52E-FB12-4838-A90D-A43FA6010BE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3D828344-5DAE-40F3-8D88-2FC88828D4F7}" type="datetimeFigureOut">
              <a:rPr lang="ru-RU"/>
              <a:pPr>
                <a:defRPr/>
              </a:pPr>
              <a:t>14.02.2019</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813663DA-FA6C-4D9B-BC64-6AEA6F7714B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7811410-C7AF-4618-8011-E1BB5DA2A6C4}" type="datetimeFigureOut">
              <a:rPr lang="ru-RU"/>
              <a:pPr>
                <a:defRPr/>
              </a:pPr>
              <a:t>14.02.2019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31F5F8E-F560-4014-8256-BF491F74842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5670192C-45FE-4D11-BB28-A2131D46CEDF}" type="datetimeFigureOut">
              <a:rPr lang="ru-RU"/>
              <a:pPr>
                <a:defRPr/>
              </a:pPr>
              <a:t>14.02.2019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376BD70-2C24-425C-B66A-1CDBFD31C10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8000">
              <a:srgbClr val="FD0002"/>
            </a:gs>
            <a:gs pos="100000">
              <a:srgbClr val="FFF300"/>
            </a:gs>
          </a:gsLst>
          <a:lin ang="5400000" scaled="1"/>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C1EF6E71-C0A2-4310-82F9-0E7B8FF60FD1}" type="datetimeFigureOut">
              <a:rPr lang="ru-RU"/>
              <a:pPr>
                <a:defRPr/>
              </a:pPr>
              <a:t>14.02.2019</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D120DF9D-1B63-4059-80A6-D1077E8647D2}"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95" r:id="rId1"/>
    <p:sldLayoutId id="2147483694" r:id="rId2"/>
    <p:sldLayoutId id="2147483699"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 id="2147483696" r:id="rId12"/>
    <p:sldLayoutId id="2147483697" r:id="rId13"/>
    <p:sldLayoutId id="2147483698" r:id="rId14"/>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5" descr="flamesanimjl0.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899592" y="874455"/>
            <a:ext cx="7806680" cy="2554545"/>
          </a:xfrm>
          <a:prstGeom prst="rect">
            <a:avLst/>
          </a:prstGeom>
          <a:noFill/>
        </p:spPr>
        <p:txBody>
          <a:bodyPr wrap="square" rtlCol="0">
            <a:spAutoFit/>
            <a:scene3d>
              <a:camera prst="orthographicFront"/>
              <a:lightRig rig="threePt" dir="t"/>
            </a:scene3d>
            <a:sp3d extrusionH="57150">
              <a:bevelT w="38100" h="38100"/>
            </a:sp3d>
          </a:bodyPr>
          <a:lstStyle/>
          <a:p>
            <a:pPr algn="r"/>
            <a:r>
              <a:rPr lang="ru-RU" sz="8000" b="1" i="1" dirty="0" smtClean="0">
                <a:ln w="19050">
                  <a:solidFill>
                    <a:sysClr val="windowText" lastClr="000000"/>
                  </a:solidFill>
                </a:ln>
                <a:solidFill>
                  <a:srgbClr val="FFFF00"/>
                </a:solidFill>
                <a:effectLst>
                  <a:glow rad="63500">
                    <a:schemeClr val="accent1">
                      <a:satMod val="175000"/>
                      <a:alpha val="40000"/>
                    </a:schemeClr>
                  </a:glow>
                  <a:outerShdw blurRad="50800" dist="38100" dir="5400000" algn="t" rotWithShape="0">
                    <a:prstClr val="black">
                      <a:alpha val="40000"/>
                    </a:prstClr>
                  </a:outerShdw>
                </a:effectLst>
                <a:latin typeface="Times New Roman" pitchFamily="18" charset="0"/>
              </a:rPr>
              <a:t>77-летие битвы под Москвой</a:t>
            </a:r>
            <a:endParaRPr lang="ru-RU" sz="8000" dirty="0">
              <a:ln w="19050">
                <a:solidFill>
                  <a:sysClr val="windowText" lastClr="000000"/>
                </a:solidFill>
              </a:ln>
              <a:solidFill>
                <a:srgbClr val="FFFF00"/>
              </a:solidFill>
              <a:effectLst>
                <a:glow rad="63500">
                  <a:schemeClr val="accent1">
                    <a:satMod val="175000"/>
                    <a:alpha val="40000"/>
                  </a:schemeClr>
                </a:glow>
                <a:outerShdw blurRad="50800" dist="38100" dir="5400000" algn="t" rotWithShape="0">
                  <a:prstClr val="black">
                    <a:alpha val="40000"/>
                  </a:prstClr>
                </a:outerShdw>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 y="2852936"/>
            <a:ext cx="9144000" cy="3810000"/>
          </a:xfrm>
          <a:prstGeom prst="rect">
            <a:avLst/>
          </a:prstGeom>
        </p:spPr>
      </p:pic>
      <p:sp>
        <p:nvSpPr>
          <p:cNvPr id="8" name="TextBox 7"/>
          <p:cNvSpPr txBox="1"/>
          <p:nvPr/>
        </p:nvSpPr>
        <p:spPr>
          <a:xfrm>
            <a:off x="899592" y="3342186"/>
            <a:ext cx="7806680" cy="2862322"/>
          </a:xfrm>
          <a:prstGeom prst="rect">
            <a:avLst/>
          </a:prstGeom>
          <a:noFill/>
        </p:spPr>
        <p:txBody>
          <a:bodyPr wrap="square" rtlCol="0">
            <a:spAutoFit/>
            <a:scene3d>
              <a:camera prst="orthographicFront"/>
              <a:lightRig rig="threePt" dir="t"/>
            </a:scene3d>
            <a:sp3d extrusionH="57150">
              <a:bevelT w="38100" h="38100"/>
            </a:sp3d>
          </a:bodyPr>
          <a:lstStyle/>
          <a:p>
            <a:pPr algn="r"/>
            <a:r>
              <a:rPr lang="ru-RU" sz="5400" b="1" i="1" dirty="0" smtClean="0">
                <a:ln w="19050">
                  <a:solidFill>
                    <a:sysClr val="windowText" lastClr="000000"/>
                  </a:solidFill>
                </a:ln>
                <a:gradFill flip="none" rotWithShape="1">
                  <a:gsLst>
                    <a:gs pos="0">
                      <a:schemeClr val="bg1"/>
                    </a:gs>
                    <a:gs pos="33000">
                      <a:srgbClr val="FD0002"/>
                    </a:gs>
                    <a:gs pos="100000">
                      <a:srgbClr val="FFF300"/>
                    </a:gs>
                  </a:gsLst>
                  <a:lin ang="16200000" scaled="1"/>
                  <a:tileRect/>
                </a:gradFill>
                <a:effectLst>
                  <a:glow rad="63500">
                    <a:schemeClr val="accent1">
                      <a:satMod val="175000"/>
                      <a:alpha val="40000"/>
                    </a:schemeClr>
                  </a:glow>
                  <a:outerShdw blurRad="50800" dist="38100" dir="5400000" algn="t" rotWithShape="0">
                    <a:prstClr val="black">
                      <a:alpha val="40000"/>
                    </a:prstClr>
                  </a:outerShdw>
                </a:effectLst>
                <a:latin typeface="Times New Roman" pitchFamily="18" charset="0"/>
              </a:rPr>
              <a:t>Интегрированный урок математики и </a:t>
            </a:r>
            <a:r>
              <a:rPr lang="ru-RU" sz="5400" b="1" i="1" dirty="0" smtClean="0">
                <a:ln w="19050">
                  <a:solidFill>
                    <a:sysClr val="windowText" lastClr="000000"/>
                  </a:solidFill>
                </a:ln>
                <a:gradFill flip="none" rotWithShape="1">
                  <a:gsLst>
                    <a:gs pos="0">
                      <a:schemeClr val="bg1"/>
                    </a:gs>
                    <a:gs pos="33000">
                      <a:srgbClr val="FD0002"/>
                    </a:gs>
                    <a:gs pos="100000">
                      <a:srgbClr val="FFF300"/>
                    </a:gs>
                  </a:gsLst>
                  <a:lin ang="16200000" scaled="1"/>
                  <a:tileRect/>
                </a:gradFill>
                <a:effectLst>
                  <a:glow rad="63500">
                    <a:schemeClr val="accent1">
                      <a:satMod val="175000"/>
                      <a:alpha val="40000"/>
                    </a:schemeClr>
                  </a:glow>
                  <a:outerShdw blurRad="50800" dist="38100" dir="5400000" algn="t" rotWithShape="0">
                    <a:prstClr val="black">
                      <a:alpha val="40000"/>
                    </a:prstClr>
                  </a:outerShdw>
                </a:effectLst>
                <a:latin typeface="Times New Roman" pitchFamily="18" charset="0"/>
              </a:rPr>
              <a:t>истории</a:t>
            </a:r>
          </a:p>
          <a:p>
            <a:pPr algn="r"/>
            <a:r>
              <a:rPr lang="ru-RU" sz="2400" b="1" i="1" dirty="0" smtClean="0">
                <a:ln w="19050">
                  <a:solidFill>
                    <a:sysClr val="windowText" lastClr="000000"/>
                  </a:solidFill>
                </a:ln>
                <a:gradFill flip="none" rotWithShape="1">
                  <a:gsLst>
                    <a:gs pos="0">
                      <a:schemeClr val="bg1"/>
                    </a:gs>
                    <a:gs pos="33000">
                      <a:srgbClr val="FD0002"/>
                    </a:gs>
                    <a:gs pos="100000">
                      <a:srgbClr val="FFF300"/>
                    </a:gs>
                  </a:gsLst>
                  <a:lin ang="16200000" scaled="1"/>
                  <a:tileRect/>
                </a:gradFill>
                <a:effectLst>
                  <a:glow rad="63500">
                    <a:schemeClr val="accent1">
                      <a:satMod val="175000"/>
                      <a:alpha val="40000"/>
                    </a:schemeClr>
                  </a:glow>
                  <a:outerShdw blurRad="50800" dist="38100" dir="5400000" algn="t" rotWithShape="0">
                    <a:prstClr val="black">
                      <a:alpha val="40000"/>
                    </a:prstClr>
                  </a:outerShdw>
                </a:effectLst>
                <a:latin typeface="Times New Roman" pitchFamily="18" charset="0"/>
              </a:rPr>
              <a:t>Подготовили учителя:</a:t>
            </a:r>
          </a:p>
          <a:p>
            <a:pPr algn="r"/>
            <a:r>
              <a:rPr lang="ru-RU" sz="2400" b="1" i="1" dirty="0" smtClean="0">
                <a:ln w="19050">
                  <a:solidFill>
                    <a:sysClr val="windowText" lastClr="000000"/>
                  </a:solidFill>
                </a:ln>
                <a:gradFill flip="none" rotWithShape="1">
                  <a:gsLst>
                    <a:gs pos="0">
                      <a:schemeClr val="bg1"/>
                    </a:gs>
                    <a:gs pos="33000">
                      <a:srgbClr val="FD0002"/>
                    </a:gs>
                    <a:gs pos="100000">
                      <a:srgbClr val="FFF300"/>
                    </a:gs>
                  </a:gsLst>
                  <a:lin ang="16200000" scaled="1"/>
                  <a:tileRect/>
                </a:gradFill>
                <a:effectLst>
                  <a:glow rad="63500">
                    <a:schemeClr val="accent1">
                      <a:satMod val="175000"/>
                      <a:alpha val="40000"/>
                    </a:schemeClr>
                  </a:glow>
                  <a:outerShdw blurRad="50800" dist="38100" dir="5400000" algn="t" rotWithShape="0">
                    <a:prstClr val="black">
                      <a:alpha val="40000"/>
                    </a:prstClr>
                  </a:outerShdw>
                </a:effectLst>
                <a:latin typeface="Times New Roman" pitchFamily="18" charset="0"/>
              </a:rPr>
              <a:t>Т.В. Стрелецкая</a:t>
            </a:r>
          </a:p>
          <a:p>
            <a:pPr algn="r"/>
            <a:r>
              <a:rPr lang="ru-RU" sz="2400" b="1" i="1" dirty="0" err="1" smtClean="0">
                <a:ln w="19050">
                  <a:solidFill>
                    <a:sysClr val="windowText" lastClr="000000"/>
                  </a:solidFill>
                </a:ln>
                <a:gradFill flip="none" rotWithShape="1">
                  <a:gsLst>
                    <a:gs pos="0">
                      <a:schemeClr val="bg1"/>
                    </a:gs>
                    <a:gs pos="33000">
                      <a:srgbClr val="FD0002"/>
                    </a:gs>
                    <a:gs pos="100000">
                      <a:srgbClr val="FFF300"/>
                    </a:gs>
                  </a:gsLst>
                  <a:lin ang="16200000" scaled="1"/>
                  <a:tileRect/>
                </a:gradFill>
                <a:effectLst>
                  <a:glow rad="63500">
                    <a:schemeClr val="accent1">
                      <a:satMod val="175000"/>
                      <a:alpha val="40000"/>
                    </a:schemeClr>
                  </a:glow>
                  <a:outerShdw blurRad="50800" dist="38100" dir="5400000" algn="t" rotWithShape="0">
                    <a:prstClr val="black">
                      <a:alpha val="40000"/>
                    </a:prstClr>
                  </a:outerShdw>
                </a:effectLst>
                <a:latin typeface="Times New Roman" pitchFamily="18" charset="0"/>
              </a:rPr>
              <a:t>Д.а.Мухина</a:t>
            </a:r>
            <a:endParaRPr lang="ru-RU" sz="2400" b="1" i="1" dirty="0">
              <a:ln w="19050">
                <a:solidFill>
                  <a:sysClr val="windowText" lastClr="000000"/>
                </a:solidFill>
              </a:ln>
              <a:gradFill flip="none" rotWithShape="1">
                <a:gsLst>
                  <a:gs pos="0">
                    <a:schemeClr val="bg1"/>
                  </a:gs>
                  <a:gs pos="33000">
                    <a:srgbClr val="FD0002"/>
                  </a:gs>
                  <a:gs pos="100000">
                    <a:srgbClr val="FFF300"/>
                  </a:gs>
                </a:gsLst>
                <a:lin ang="16200000" scaled="1"/>
                <a:tileRect/>
              </a:gradFill>
              <a:effectLst>
                <a:glow rad="63500">
                  <a:schemeClr val="accent1">
                    <a:satMod val="175000"/>
                    <a:alpha val="40000"/>
                  </a:schemeClr>
                </a:glow>
                <a:outerShdw blurRad="50800" dist="38100" dir="5400000" algn="t" rotWithShape="0">
                  <a:prstClr val="black">
                    <a:alpha val="40000"/>
                  </a:prstClr>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Картинка 42 из 2720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12" descr="Картинка 3 из 18736"/>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6643688" y="285750"/>
            <a:ext cx="2332037" cy="4357688"/>
          </a:xfrm>
          <a:prstGeom prst="rect">
            <a:avLst/>
          </a:prstGeom>
          <a:noFill/>
          <a:ln w="9525">
            <a:noFill/>
            <a:miter lim="800000"/>
            <a:headEnd/>
            <a:tailEnd/>
          </a:ln>
        </p:spPr>
      </p:pic>
      <p:sp>
        <p:nvSpPr>
          <p:cNvPr id="2" name="Прямоугольник 1"/>
          <p:cNvSpPr/>
          <p:nvPr/>
        </p:nvSpPr>
        <p:spPr>
          <a:xfrm>
            <a:off x="112762" y="4887922"/>
            <a:ext cx="8928000" cy="1569660"/>
          </a:xfrm>
          <a:prstGeom prst="rect">
            <a:avLst/>
          </a:prstGeom>
        </p:spPr>
        <p:txBody>
          <a:bodyPr>
            <a:spAutoFit/>
          </a:bodyPr>
          <a:lstStyle/>
          <a:p>
            <a:pPr algn="ctr" fontAlgn="auto">
              <a:spcBef>
                <a:spcPts val="0"/>
              </a:spcBef>
              <a:spcAft>
                <a:spcPts val="0"/>
              </a:spcAft>
              <a:defRPr/>
            </a:pPr>
            <a:r>
              <a:rPr lang="ru-RU" sz="3200" b="1" dirty="0">
                <a:ln>
                  <a:solidFill>
                    <a:sysClr val="windowText" lastClr="000000"/>
                  </a:solidFill>
                </a:ln>
                <a:solidFill>
                  <a:srgbClr val="FFFF00"/>
                </a:solidFill>
                <a:latin typeface="+mn-lt"/>
                <a:cs typeface="+mn-cs"/>
              </a:rPr>
              <a:t>8 мая 1965 года </a:t>
            </a:r>
          </a:p>
          <a:p>
            <a:pPr algn="ctr" fontAlgn="auto">
              <a:spcBef>
                <a:spcPts val="0"/>
              </a:spcBef>
              <a:spcAft>
                <a:spcPts val="0"/>
              </a:spcAft>
              <a:defRPr/>
            </a:pPr>
            <a:r>
              <a:rPr lang="ru-RU" sz="3200" b="1" dirty="0">
                <a:ln>
                  <a:solidFill>
                    <a:sysClr val="windowText" lastClr="000000"/>
                  </a:solidFill>
                </a:ln>
                <a:solidFill>
                  <a:srgbClr val="FFFF00"/>
                </a:solidFill>
                <a:latin typeface="+mn-lt"/>
                <a:cs typeface="+mn-cs"/>
              </a:rPr>
              <a:t>Москве было присвоено почетное звание </a:t>
            </a:r>
          </a:p>
          <a:p>
            <a:pPr algn="ctr" fontAlgn="auto">
              <a:spcBef>
                <a:spcPts val="0"/>
              </a:spcBef>
              <a:spcAft>
                <a:spcPts val="0"/>
              </a:spcAft>
              <a:defRPr/>
            </a:pPr>
            <a:r>
              <a:rPr lang="ru-RU" sz="3200" b="1" dirty="0">
                <a:ln>
                  <a:solidFill>
                    <a:sysClr val="windowText" lastClr="000000"/>
                  </a:solidFill>
                </a:ln>
                <a:solidFill>
                  <a:srgbClr val="FFFF00"/>
                </a:solidFill>
                <a:latin typeface="+mn-lt"/>
                <a:cs typeface="+mn-cs"/>
              </a:rPr>
              <a:t>«Город-герой»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7"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ppt_x"/>
                                          </p:val>
                                        </p:tav>
                                        <p:tav tm="100000">
                                          <p:val>
                                            <p:strVal val="#ppt_x"/>
                                          </p:val>
                                        </p:tav>
                                      </p:tavLst>
                                    </p:anim>
                                    <p:anim calcmode="lin" valueType="num">
                                      <p:cBhvr additive="base">
                                        <p:cTn id="12" dur="3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4"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descr="1280x80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395536" y="908720"/>
            <a:ext cx="8424936" cy="5940088"/>
          </a:xfrm>
          <a:prstGeom prst="rect">
            <a:avLst/>
          </a:prstGeom>
          <a:noFill/>
          <a:ln w="9525">
            <a:noFill/>
            <a:miter lim="800000"/>
            <a:headEnd/>
            <a:tailEnd/>
          </a:ln>
        </p:spPr>
        <p:txBody>
          <a:bodyPr wrap="square">
            <a:spAutoFit/>
          </a:bodyPr>
          <a:lstStyle/>
          <a:p>
            <a:pPr algn="ctr"/>
            <a:r>
              <a:rPr lang="ru-RU" sz="4400" b="1" i="1" dirty="0">
                <a:solidFill>
                  <a:schemeClr val="bg1"/>
                </a:solidFill>
                <a:effectLst>
                  <a:outerShdw blurRad="50800" dist="38100" dir="5400000" algn="t" rotWithShape="0">
                    <a:prstClr val="black">
                      <a:alpha val="40000"/>
                    </a:prstClr>
                  </a:outerShdw>
                </a:effectLst>
                <a:latin typeface="+mn-lt"/>
                <a:cs typeface="Times New Roman" pitchFamily="18" charset="0"/>
              </a:rPr>
              <a:t>Задание №1.</a:t>
            </a:r>
            <a:endParaRPr lang="ru-RU" sz="4400" b="1" i="1" dirty="0">
              <a:solidFill>
                <a:schemeClr val="bg1"/>
              </a:solidFill>
              <a:effectLst>
                <a:outerShdw blurRad="50800" dist="38100" dir="5400000" algn="t" rotWithShape="0">
                  <a:prstClr val="black">
                    <a:alpha val="40000"/>
                  </a:prstClr>
                </a:outerShdw>
              </a:effectLst>
              <a:latin typeface="+mn-lt"/>
            </a:endParaRPr>
          </a:p>
          <a:p>
            <a:r>
              <a:rPr lang="ru-RU" sz="2000" b="1" dirty="0" smtClean="0">
                <a:solidFill>
                  <a:schemeClr val="bg1"/>
                </a:solidFill>
                <a:latin typeface="+mn-lt"/>
              </a:rPr>
              <a:t>	</a:t>
            </a:r>
            <a:r>
              <a:rPr lang="ru-RU" sz="2400" b="1" dirty="0" smtClean="0">
                <a:solidFill>
                  <a:schemeClr val="bg1"/>
                </a:solidFill>
                <a:latin typeface="+mn-lt"/>
              </a:rPr>
              <a:t>а</a:t>
            </a:r>
            <a:r>
              <a:rPr lang="ru-RU" sz="2400" b="1" dirty="0">
                <a:solidFill>
                  <a:schemeClr val="bg1"/>
                </a:solidFill>
                <a:latin typeface="+mn-lt"/>
              </a:rPr>
              <a:t>) Битва за Москву продолжалась с 30 сентября 1941 года по 20 апреля 1942 года. Она делилась на 2 периода: оборонительный(с 30 сентября 1942 г по 4 декабря 1941 г) и наступательный (с 5 декабря 1941 г по 20 апреля 1942 г.) Сколько дней шла битва за Москву</a:t>
            </a:r>
            <a:r>
              <a:rPr lang="ru-RU" sz="2400" b="1" dirty="0" smtClean="0">
                <a:solidFill>
                  <a:schemeClr val="bg1"/>
                </a:solidFill>
                <a:latin typeface="+mn-lt"/>
              </a:rPr>
              <a:t>? Ответ рассчитайте с помощью следующего отношения:</a:t>
            </a:r>
          </a:p>
          <a:p>
            <a:r>
              <a:rPr lang="ru-RU" sz="2000" b="1" dirty="0" smtClean="0">
                <a:solidFill>
                  <a:schemeClr val="bg1"/>
                </a:solidFill>
                <a:latin typeface="+mn-lt"/>
              </a:rPr>
              <a:t> </a:t>
            </a:r>
            <a:endParaRPr lang="ru-RU" sz="2000" b="1" dirty="0">
              <a:solidFill>
                <a:schemeClr val="bg1"/>
              </a:solidFill>
              <a:latin typeface="+mn-lt"/>
            </a:endParaRPr>
          </a:p>
          <a:p>
            <a:r>
              <a:rPr lang="ru-RU" sz="2000" b="1" dirty="0" smtClean="0">
                <a:solidFill>
                  <a:schemeClr val="bg1"/>
                </a:solidFill>
                <a:latin typeface="+mn-lt"/>
              </a:rPr>
              <a:t>		</a:t>
            </a:r>
            <a:r>
              <a:rPr lang="ru-RU" sz="2800" b="1" dirty="0" smtClean="0">
                <a:solidFill>
                  <a:schemeClr val="bg1"/>
                </a:solidFill>
                <a:latin typeface="+mn-lt"/>
              </a:rPr>
              <a:t>606 </a:t>
            </a:r>
            <a:r>
              <a:rPr lang="ru-RU" sz="2800" b="1" dirty="0">
                <a:solidFill>
                  <a:schemeClr val="bg1"/>
                </a:solidFill>
                <a:latin typeface="+mn-lt"/>
              </a:rPr>
              <a:t>: 3 = </a:t>
            </a:r>
          </a:p>
          <a:p>
            <a:endParaRPr lang="ru-RU" sz="2000" b="1" dirty="0">
              <a:solidFill>
                <a:schemeClr val="bg1"/>
              </a:solidFill>
              <a:latin typeface="+mn-lt"/>
            </a:endParaRPr>
          </a:p>
          <a:p>
            <a:r>
              <a:rPr lang="ru-RU" sz="2000" b="1" dirty="0" smtClean="0">
                <a:solidFill>
                  <a:schemeClr val="bg1"/>
                </a:solidFill>
                <a:latin typeface="+mn-lt"/>
              </a:rPr>
              <a:t>	</a:t>
            </a:r>
            <a:r>
              <a:rPr lang="ru-RU" sz="2400" b="1" dirty="0" smtClean="0">
                <a:solidFill>
                  <a:schemeClr val="bg1"/>
                </a:solidFill>
                <a:latin typeface="+mn-lt"/>
              </a:rPr>
              <a:t>б) Найдите количество </a:t>
            </a:r>
            <a:r>
              <a:rPr lang="ru-RU" sz="2400" b="1" dirty="0">
                <a:solidFill>
                  <a:schemeClr val="bg1"/>
                </a:solidFill>
                <a:latin typeface="+mn-lt"/>
              </a:rPr>
              <a:t>жителей </a:t>
            </a:r>
            <a:r>
              <a:rPr lang="ru-RU" sz="2400" b="1" dirty="0" smtClean="0">
                <a:solidFill>
                  <a:schemeClr val="bg1"/>
                </a:solidFill>
                <a:latin typeface="+mn-lt"/>
              </a:rPr>
              <a:t>столицы, мобилизованных </a:t>
            </a:r>
            <a:r>
              <a:rPr lang="ru-RU" sz="2400" b="1" dirty="0">
                <a:solidFill>
                  <a:schemeClr val="bg1"/>
                </a:solidFill>
                <a:latin typeface="+mn-lt"/>
              </a:rPr>
              <a:t>на строительство заградительных </a:t>
            </a:r>
            <a:r>
              <a:rPr lang="ru-RU" sz="2400" b="1" dirty="0" smtClean="0">
                <a:solidFill>
                  <a:schemeClr val="bg1"/>
                </a:solidFill>
                <a:latin typeface="+mn-lt"/>
              </a:rPr>
              <a:t>сооружений, с помощью отношения:</a:t>
            </a:r>
            <a:endParaRPr lang="ru-RU" sz="2400" b="1" dirty="0">
              <a:solidFill>
                <a:schemeClr val="bg1"/>
              </a:solidFill>
              <a:latin typeface="+mn-lt"/>
            </a:endParaRPr>
          </a:p>
          <a:p>
            <a:endParaRPr lang="ru-RU" sz="2400" b="1" dirty="0">
              <a:solidFill>
                <a:schemeClr val="bg1"/>
              </a:solidFill>
              <a:latin typeface="+mn-lt"/>
            </a:endParaRPr>
          </a:p>
          <a:p>
            <a:r>
              <a:rPr lang="ru-RU" sz="2000" b="1" dirty="0" smtClean="0">
                <a:solidFill>
                  <a:schemeClr val="bg1"/>
                </a:solidFill>
                <a:latin typeface="+mn-lt"/>
              </a:rPr>
              <a:t>		</a:t>
            </a:r>
            <a:r>
              <a:rPr lang="ru-RU" sz="2800" b="1" dirty="0" smtClean="0">
                <a:solidFill>
                  <a:schemeClr val="bg1"/>
                </a:solidFill>
                <a:latin typeface="+mn-lt"/>
              </a:rPr>
              <a:t>1350 </a:t>
            </a:r>
            <a:r>
              <a:rPr lang="ru-RU" sz="2800" b="1" dirty="0" err="1">
                <a:solidFill>
                  <a:schemeClr val="bg1"/>
                </a:solidFill>
                <a:latin typeface="+mn-lt"/>
              </a:rPr>
              <a:t>тыс</a:t>
            </a:r>
            <a:r>
              <a:rPr lang="ru-RU" sz="2800" b="1" dirty="0">
                <a:solidFill>
                  <a:schemeClr val="bg1"/>
                </a:solidFill>
                <a:latin typeface="+mn-lt"/>
              </a:rPr>
              <a:t> : 3 = </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1"/>
          <p:cNvPicPr>
            <a:picLocks noGrp="1" noChangeAspect="1" noChangeArrowheads="1"/>
          </p:cNvPicPr>
          <p:nvPr>
            <p:ph/>
          </p:nvPr>
        </p:nvPicPr>
        <p:blipFill>
          <a:blip r:embed="rId2"/>
          <a:srcRect/>
          <a:stretch>
            <a:fillRect/>
          </a:stretch>
        </p:blipFill>
        <p:spPr>
          <a:xfrm>
            <a:off x="2144836" y="2852936"/>
            <a:ext cx="5286375" cy="3705225"/>
          </a:xfrm>
        </p:spPr>
      </p:pic>
      <p:sp>
        <p:nvSpPr>
          <p:cNvPr id="2" name="Прямоугольник 1"/>
          <p:cNvSpPr/>
          <p:nvPr/>
        </p:nvSpPr>
        <p:spPr>
          <a:xfrm>
            <a:off x="899592" y="1168425"/>
            <a:ext cx="7776864" cy="1200329"/>
          </a:xfrm>
          <a:prstGeom prst="rect">
            <a:avLst/>
          </a:prstGeom>
        </p:spPr>
        <p:txBody>
          <a:bodyPr wrap="square">
            <a:spAutoFit/>
          </a:bodyPr>
          <a:lstStyle/>
          <a:p>
            <a:r>
              <a:rPr lang="ru-RU" b="1" dirty="0" smtClean="0"/>
              <a:t>в) Какую часть из них составляли женщины, если известно, что их было 337 500 человек?</a:t>
            </a:r>
          </a:p>
          <a:p>
            <a:endParaRPr lang="ru-RU" b="1" dirty="0" smtClean="0"/>
          </a:p>
          <a:p>
            <a:pPr algn="ctr"/>
            <a:r>
              <a:rPr lang="ru-RU" b="1" dirty="0" smtClean="0"/>
              <a:t>337 500 : 450 000</a:t>
            </a:r>
            <a:r>
              <a:rPr lang="ru-RU" dirty="0" smtClean="0"/>
              <a:t> =</a:t>
            </a:r>
            <a:endParaRPr lang="ru-RU" b="1" dirty="0"/>
          </a:p>
        </p:txBody>
      </p:sp>
      <p:sp>
        <p:nvSpPr>
          <p:cNvPr id="3" name="Прямоугольник 2"/>
          <p:cNvSpPr/>
          <p:nvPr/>
        </p:nvSpPr>
        <p:spPr>
          <a:xfrm>
            <a:off x="2699792" y="332656"/>
            <a:ext cx="4176464" cy="769441"/>
          </a:xfrm>
          <a:prstGeom prst="rect">
            <a:avLst/>
          </a:prstGeom>
        </p:spPr>
        <p:txBody>
          <a:bodyPr wrap="square">
            <a:spAutoFit/>
          </a:bodyPr>
          <a:lstStyle/>
          <a:p>
            <a:pPr algn="ctr"/>
            <a:r>
              <a:rPr lang="ru-RU" sz="4400" b="1" u="sng" dirty="0">
                <a:latin typeface="Calibri" pitchFamily="34" charset="0"/>
                <a:cs typeface="Times New Roman" pitchFamily="18" charset="0"/>
              </a:rPr>
              <a:t>Задание №</a:t>
            </a:r>
            <a:r>
              <a:rPr lang="ru-RU" sz="4400" b="1" u="sng" dirty="0" smtClean="0">
                <a:latin typeface="Calibri" pitchFamily="34" charset="0"/>
                <a:cs typeface="Times New Roman" pitchFamily="18" charset="0"/>
              </a:rPr>
              <a:t>1</a:t>
            </a:r>
            <a:endParaRPr lang="ru-RU" sz="4400" b="1" dirty="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3" name="Rectangle 39"/>
          <p:cNvSpPr>
            <a:spLocks noChangeArrowheads="1"/>
          </p:cNvSpPr>
          <p:nvPr/>
        </p:nvSpPr>
        <p:spPr bwMode="auto">
          <a:xfrm>
            <a:off x="179388" y="476250"/>
            <a:ext cx="8424862" cy="3508653"/>
          </a:xfrm>
          <a:prstGeom prst="rect">
            <a:avLst/>
          </a:prstGeom>
          <a:noFill/>
          <a:ln w="9525">
            <a:noFill/>
            <a:miter lim="800000"/>
            <a:headEnd/>
            <a:tailEnd/>
          </a:ln>
          <a:effectLst/>
        </p:spPr>
        <p:txBody>
          <a:bodyPr>
            <a:spAutoFit/>
          </a:bodyPr>
          <a:lstStyle/>
          <a:p>
            <a:pPr algn="ctr"/>
            <a:r>
              <a:rPr lang="ru-RU" sz="4400" b="1" u="sng" dirty="0"/>
              <a:t>Задание №1.</a:t>
            </a:r>
            <a:endParaRPr lang="ru-RU" sz="4400" b="1" dirty="0"/>
          </a:p>
          <a:p>
            <a:endParaRPr lang="ru-RU" b="1" dirty="0"/>
          </a:p>
          <a:p>
            <a:r>
              <a:rPr lang="ru-RU" sz="2000" b="1" dirty="0"/>
              <a:t>г) </a:t>
            </a:r>
            <a:r>
              <a:rPr lang="ru-RU" sz="2000" b="1" dirty="0" smtClean="0"/>
              <a:t> С </a:t>
            </a:r>
            <a:r>
              <a:rPr lang="ru-RU" sz="2000" b="1" dirty="0"/>
              <a:t>июня 1941 года по декабрь 1942 года для бомбардировок города </a:t>
            </a:r>
            <a:r>
              <a:rPr lang="ru-RU" sz="2000" b="1" dirty="0" err="1"/>
              <a:t>немецко</a:t>
            </a:r>
            <a:r>
              <a:rPr lang="ru-RU" sz="2000" b="1" dirty="0"/>
              <a:t> – фашистское командование направило примерно 7360 самолетов. Зенитчики – защитники Москвы самоотверженно обороняли небо столицы. Но прорваться все равно смогли примерно 230 самолетов. Какая часть фашистских самолетов бомбила Москву?</a:t>
            </a:r>
          </a:p>
          <a:p>
            <a:endParaRPr lang="ru-RU" sz="2000" b="1" dirty="0"/>
          </a:p>
          <a:p>
            <a:r>
              <a:rPr lang="ru-RU" sz="2000" b="1" dirty="0"/>
              <a:t>		</a:t>
            </a:r>
            <a:endParaRPr lang="ru-RU" sz="2000" dirty="0"/>
          </a:p>
        </p:txBody>
      </p:sp>
      <p:pic>
        <p:nvPicPr>
          <p:cNvPr id="21547" name="Picture 43" descr="№2"/>
          <p:cNvPicPr>
            <a:picLocks noGrp="1" noChangeAspect="1" noChangeArrowheads="1"/>
          </p:cNvPicPr>
          <p:nvPr>
            <p:ph sz="half" idx="4294967295"/>
          </p:nvPr>
        </p:nvPicPr>
        <p:blipFill>
          <a:blip r:embed="rId2"/>
          <a:srcRect/>
          <a:stretch>
            <a:fillRect/>
          </a:stretch>
        </p:blipFill>
        <p:spPr>
          <a:xfrm>
            <a:off x="4932363" y="3897313"/>
            <a:ext cx="3887787" cy="27908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p:cNvSpPr>
          <p:nvPr>
            <p:ph type="title"/>
          </p:nvPr>
        </p:nvSpPr>
        <p:spPr bwMode="auto">
          <a:noFill/>
        </p:spPr>
        <p:txBody>
          <a:bodyPr wrap="square" lIns="91440" tIns="45720" rIns="91440" bIns="45720" numCol="1" anchorCtr="0" compatLnSpc="1">
            <a:prstTxWarp prst="textNoShape">
              <a:avLst/>
            </a:prstTxWarp>
          </a:bodyPr>
          <a:lstStyle/>
          <a:p>
            <a:r>
              <a:rPr lang="ru-RU" sz="4400" smtClean="0">
                <a:ln>
                  <a:noFill/>
                </a:ln>
                <a:solidFill>
                  <a:schemeClr val="tx1"/>
                </a:solidFill>
                <a:effectLst/>
              </a:rPr>
              <a:t>Задание №2</a:t>
            </a:r>
          </a:p>
        </p:txBody>
      </p:sp>
      <p:sp>
        <p:nvSpPr>
          <p:cNvPr id="46085" name="Rectangle 5"/>
          <p:cNvSpPr>
            <a:spLocks noGrp="1"/>
          </p:cNvSpPr>
          <p:nvPr>
            <p:ph type="body" sz="half" idx="1"/>
          </p:nvPr>
        </p:nvSpPr>
        <p:spPr>
          <a:xfrm>
            <a:off x="250825" y="1600200"/>
            <a:ext cx="4244975" cy="4708525"/>
          </a:xfrm>
        </p:spPr>
        <p:txBody>
          <a:bodyPr/>
          <a:lstStyle/>
          <a:p>
            <a:pPr>
              <a:lnSpc>
                <a:spcPct val="90000"/>
              </a:lnSpc>
              <a:buFont typeface="Wingdings 2" pitchFamily="18" charset="2"/>
              <a:buNone/>
            </a:pPr>
            <a:r>
              <a:rPr lang="ru-RU" sz="1800" smtClean="0"/>
              <a:t>К концу октября 1941 года бои уже шли под Москвой в Наро-Фоминске, Кубинке, Волоколамске. На Москву регулярно совершались налеты немецкой авиации, которые не наносили большого ущерба, поскольку хорошо работали советские зенитчики. Ценою огромных потерь октябрьское наступление немецких войск было остановлено. Но они почти дошли до Москвы. До границ самой Москвы немцам оставалось около 17 км, а до стен Кремля примерно 29 км. Какое это будет расстояние на карте с масштабом</a:t>
            </a:r>
            <a:br>
              <a:rPr lang="ru-RU" sz="1800" smtClean="0"/>
            </a:br>
            <a:r>
              <a:rPr lang="ru-RU" sz="1800" smtClean="0"/>
              <a:t>1 : 10 0000?. </a:t>
            </a:r>
          </a:p>
        </p:txBody>
      </p:sp>
      <p:pic>
        <p:nvPicPr>
          <p:cNvPr id="46087" name="Picture 7" descr="№3"/>
          <p:cNvPicPr>
            <a:picLocks noGrp="1" noChangeAspect="1" noChangeArrowheads="1"/>
          </p:cNvPicPr>
          <p:nvPr>
            <p:ph sz="half" idx="2"/>
          </p:nvPr>
        </p:nvPicPr>
        <p:blipFill>
          <a:blip r:embed="rId2"/>
          <a:srcRect/>
          <a:stretch>
            <a:fillRect/>
          </a:stretch>
        </p:blipFill>
        <p:spPr>
          <a:xfrm>
            <a:off x="4500563" y="2133600"/>
            <a:ext cx="4495800" cy="33131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2" descr="flamesanimjl0.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714348" y="4500570"/>
            <a:ext cx="8001056" cy="192882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000" b="1" dirty="0"/>
              <a:t>7 ноября 1941 года на Красной площади Москвы состоялся военный парад. Прямо с площади войска ушли на фронт. Парад оказал огромное влияние на моральный дух наших войск, показал всему миру, что советские люди полны решимости разгромить немецко-фашистских захватчиков.</a:t>
            </a:r>
          </a:p>
        </p:txBody>
      </p:sp>
      <p:pic>
        <p:nvPicPr>
          <p:cNvPr id="32773" name="Picture 4"/>
          <p:cNvPicPr>
            <a:picLocks noChangeAspect="1" noChangeArrowheads="1"/>
          </p:cNvPicPr>
          <p:nvPr/>
        </p:nvPicPr>
        <p:blipFill>
          <a:blip r:embed="rId3"/>
          <a:srcRect/>
          <a:stretch>
            <a:fillRect/>
          </a:stretch>
        </p:blipFill>
        <p:spPr bwMode="auto">
          <a:xfrm>
            <a:off x="1071563" y="428625"/>
            <a:ext cx="6375400" cy="3990975"/>
          </a:xfrm>
          <a:prstGeom prst="rect">
            <a:avLst/>
          </a:prstGeom>
          <a:noFill/>
          <a:ln w="9525">
            <a:noFill/>
            <a:miter lim="800000"/>
            <a:headEnd/>
            <a:tailEnd/>
          </a:ln>
        </p:spPr>
      </p:pic>
      <p:pic>
        <p:nvPicPr>
          <p:cNvPr id="7" name="Picture 3"/>
          <p:cNvPicPr>
            <a:picLocks noChangeAspect="1" noChangeArrowheads="1"/>
          </p:cNvPicPr>
          <p:nvPr/>
        </p:nvPicPr>
        <p:blipFill>
          <a:blip r:embed="rId4"/>
          <a:srcRect/>
          <a:stretch>
            <a:fillRect/>
          </a:stretch>
        </p:blipFill>
        <p:spPr bwMode="auto">
          <a:xfrm>
            <a:off x="1071563" y="428625"/>
            <a:ext cx="6507162" cy="4191000"/>
          </a:xfrm>
          <a:prstGeom prst="rect">
            <a:avLst/>
          </a:prstGeom>
          <a:noFill/>
          <a:ln w="9525">
            <a:noFill/>
            <a:miter lim="800000"/>
            <a:headEnd/>
            <a:tailEnd/>
          </a:ln>
        </p:spPr>
      </p:pic>
      <p:pic>
        <p:nvPicPr>
          <p:cNvPr id="8" name="Picture 2"/>
          <p:cNvPicPr>
            <a:picLocks noChangeAspect="1" noChangeArrowheads="1"/>
          </p:cNvPicPr>
          <p:nvPr/>
        </p:nvPicPr>
        <p:blipFill>
          <a:blip r:embed="rId5"/>
          <a:srcRect/>
          <a:stretch>
            <a:fillRect/>
          </a:stretch>
        </p:blipFill>
        <p:spPr bwMode="auto">
          <a:xfrm>
            <a:off x="928688" y="0"/>
            <a:ext cx="6643687" cy="4492625"/>
          </a:xfrm>
          <a:prstGeom prst="rect">
            <a:avLst/>
          </a:prstGeom>
          <a:noFill/>
          <a:ln w="9525">
            <a:noFill/>
            <a:miter lim="800000"/>
            <a:headEnd/>
            <a:tailEnd/>
          </a:ln>
        </p:spPr>
      </p:pic>
      <p:pic>
        <p:nvPicPr>
          <p:cNvPr id="4" name="Содержимое 6" descr="0006.jpg"/>
          <p:cNvPicPr>
            <a:picLocks noChangeAspect="1"/>
          </p:cNvPicPr>
          <p:nvPr/>
        </p:nvPicPr>
        <p:blipFill>
          <a:blip r:embed="rId6"/>
          <a:srcRect/>
          <a:stretch>
            <a:fillRect/>
          </a:stretch>
        </p:blipFill>
        <p:spPr bwMode="auto">
          <a:xfrm>
            <a:off x="928688" y="0"/>
            <a:ext cx="6643687" cy="457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3000" fill="hold"/>
                                        <p:tgtEl>
                                          <p:spTgt spid="8"/>
                                        </p:tgtEl>
                                        <p:attrNameLst>
                                          <p:attrName>ppt_w</p:attrName>
                                        </p:attrNameLst>
                                      </p:cBhvr>
                                      <p:tavLst>
                                        <p:tav tm="0">
                                          <p:val>
                                            <p:fltVal val="0"/>
                                          </p:val>
                                        </p:tav>
                                        <p:tav tm="100000">
                                          <p:val>
                                            <p:strVal val="#ppt_w"/>
                                          </p:val>
                                        </p:tav>
                                      </p:tavLst>
                                    </p:anim>
                                    <p:anim calcmode="lin" valueType="num">
                                      <p:cBhvr>
                                        <p:cTn id="13" dur="30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6000"/>
                            </p:stCondLst>
                            <p:childTnLst>
                              <p:par>
                                <p:cTn id="15" presetID="2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ru-RU" sz="4400" smtClean="0">
                <a:ln>
                  <a:noFill/>
                </a:ln>
                <a:solidFill>
                  <a:schemeClr val="tx1"/>
                </a:solidFill>
                <a:effectLst/>
              </a:rPr>
              <a:t>Задание №3</a:t>
            </a:r>
          </a:p>
        </p:txBody>
      </p:sp>
      <p:sp>
        <p:nvSpPr>
          <p:cNvPr id="48131" name="Rectangle 3"/>
          <p:cNvSpPr>
            <a:spLocks noGrp="1"/>
          </p:cNvSpPr>
          <p:nvPr>
            <p:ph type="body" sz="half" idx="1"/>
          </p:nvPr>
        </p:nvSpPr>
        <p:spPr>
          <a:xfrm>
            <a:off x="250825" y="1412875"/>
            <a:ext cx="8713788" cy="2476500"/>
          </a:xfrm>
        </p:spPr>
        <p:txBody>
          <a:bodyPr/>
          <a:lstStyle/>
          <a:p>
            <a:pPr algn="just">
              <a:lnSpc>
                <a:spcPct val="90000"/>
              </a:lnSpc>
              <a:buFont typeface="Wingdings 2" pitchFamily="18" charset="2"/>
              <a:buNone/>
            </a:pPr>
            <a:r>
              <a:rPr lang="ru-RU" sz="2000" dirty="0" smtClean="0"/>
              <a:t>      16 ноября 1941 года на разъезде под </a:t>
            </a:r>
            <a:r>
              <a:rPr lang="ru-RU" sz="2000" dirty="0" err="1" smtClean="0"/>
              <a:t>Дубосеково</a:t>
            </a:r>
            <a:r>
              <a:rPr lang="ru-RU" sz="2000" dirty="0" smtClean="0"/>
              <a:t> состоялся ожесточённый бой. Из 4 роты 2 батальона 316-ой стрелковой дивизии Ивана Васильевича Панфилова осталось в живых около 30 человек. Мы знаем подвиг этих людей как подвиг 28 панфиловцев.  Руководил героями политрук Василий Георгиевич Клочков. На позицию направлялись более 50 вражеских танков. В результате боя 18 танков было подбито, не считая потерь среди живой силы. Но наши бойцы почти все погибли. Рассчитайте, какую часть вражеских танков удалось остановить?</a:t>
            </a:r>
          </a:p>
        </p:txBody>
      </p:sp>
      <p:pic>
        <p:nvPicPr>
          <p:cNvPr id="48134" name="Picture 6" descr="№4"/>
          <p:cNvPicPr>
            <a:picLocks noGrp="1" noChangeAspect="1" noChangeArrowheads="1"/>
          </p:cNvPicPr>
          <p:nvPr>
            <p:ph sz="half" idx="2"/>
          </p:nvPr>
        </p:nvPicPr>
        <p:blipFill>
          <a:blip r:embed="rId2"/>
          <a:srcRect/>
          <a:stretch>
            <a:fillRect/>
          </a:stretch>
        </p:blipFill>
        <p:spPr>
          <a:xfrm>
            <a:off x="2627313" y="4149725"/>
            <a:ext cx="4398962" cy="25130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type="body" sz="half" idx="1"/>
          </p:nvPr>
        </p:nvSpPr>
        <p:spPr>
          <a:xfrm>
            <a:off x="395288" y="765175"/>
            <a:ext cx="8229600" cy="2278063"/>
          </a:xfrm>
        </p:spPr>
        <p:txBody>
          <a:bodyPr/>
          <a:lstStyle/>
          <a:p>
            <a:pPr>
              <a:buFont typeface="Wingdings 2" pitchFamily="18" charset="2"/>
              <a:buNone/>
            </a:pPr>
            <a:r>
              <a:rPr lang="ru-RU" sz="2400" smtClean="0"/>
              <a:t>Генерал-полковник Эрих Гепнер, командовавший 4-й танковой группой называл дивизию Панфилова «дикой дивизией, воюющей в нарушение всех уставов и правил ведения боя, солдаты которой не сдаются в плен, чрезвычайно фанатичны и не боятся смерти». </a:t>
            </a:r>
          </a:p>
        </p:txBody>
      </p:sp>
      <p:pic>
        <p:nvPicPr>
          <p:cNvPr id="49158" name="Picture 6" descr="№6"/>
          <p:cNvPicPr>
            <a:picLocks noGrp="1" noChangeAspect="1" noChangeArrowheads="1"/>
          </p:cNvPicPr>
          <p:nvPr>
            <p:ph sz="half" idx="2"/>
          </p:nvPr>
        </p:nvPicPr>
        <p:blipFill>
          <a:blip r:embed="rId2"/>
          <a:srcRect/>
          <a:stretch>
            <a:fillRect/>
          </a:stretch>
        </p:blipFill>
        <p:spPr>
          <a:xfrm>
            <a:off x="2051050" y="3068638"/>
            <a:ext cx="4443413" cy="32385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p:cNvSpPr>
          <p:nvPr>
            <p:ph type="title"/>
          </p:nvPr>
        </p:nvSpPr>
        <p:spPr bwMode="auto">
          <a:noFill/>
        </p:spPr>
        <p:txBody>
          <a:bodyPr wrap="square" lIns="91440" tIns="45720" rIns="91440" bIns="45720" numCol="1" anchorCtr="0" compatLnSpc="1">
            <a:prstTxWarp prst="textNoShape">
              <a:avLst/>
            </a:prstTxWarp>
          </a:bodyPr>
          <a:lstStyle/>
          <a:p>
            <a:endParaRPr lang="ru-RU" smtClean="0">
              <a:ln>
                <a:noFill/>
              </a:ln>
              <a:solidFill>
                <a:schemeClr val="tx1"/>
              </a:solidFill>
              <a:effectLst/>
            </a:endParaRPr>
          </a:p>
        </p:txBody>
      </p:sp>
      <p:sp>
        <p:nvSpPr>
          <p:cNvPr id="52229" name="Rectangle 5"/>
          <p:cNvSpPr>
            <a:spLocks noGrp="1"/>
          </p:cNvSpPr>
          <p:nvPr>
            <p:ph type="body" sz="half" idx="1"/>
          </p:nvPr>
        </p:nvSpPr>
        <p:spPr/>
        <p:txBody>
          <a:bodyPr/>
          <a:lstStyle/>
          <a:p>
            <a:r>
              <a:rPr lang="ru-RU" sz="2400" b="1" smtClean="0"/>
              <a:t>Задание №4.</a:t>
            </a:r>
            <a:r>
              <a:rPr lang="ru-RU" sz="2400" smtClean="0"/>
              <a:t> Позиция, которую занимали 4, 5 и 6 роты 2 батальона 316-ой стрелковой дивизии Ивана Васильевича Панфилова у разъезда под Дубосеково, на карте занимает 8 см, а на местности 4 км. Найдите масштаб карты.</a:t>
            </a:r>
          </a:p>
        </p:txBody>
      </p:sp>
      <p:pic>
        <p:nvPicPr>
          <p:cNvPr id="52231" name="Picture 7" descr="28 панфиловцев"/>
          <p:cNvPicPr>
            <a:picLocks noGrp="1" noChangeAspect="1" noChangeArrowheads="1"/>
          </p:cNvPicPr>
          <p:nvPr>
            <p:ph sz="half" idx="2"/>
          </p:nvPr>
        </p:nvPicPr>
        <p:blipFill>
          <a:blip r:embed="rId2"/>
          <a:srcRect/>
          <a:stretch>
            <a:fillRect/>
          </a:stretch>
        </p:blipFill>
        <p:spPr>
          <a:xfrm>
            <a:off x="4643438" y="1700213"/>
            <a:ext cx="4038600" cy="357346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2744</TotalTime>
  <Words>409</Words>
  <Application>Microsoft Office PowerPoint</Application>
  <PresentationFormat>Экран (4:3)</PresentationFormat>
  <Paragraphs>32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Апекс</vt:lpstr>
      <vt:lpstr>Презентация PowerPoint</vt:lpstr>
      <vt:lpstr>Презентация PowerPoint</vt:lpstr>
      <vt:lpstr>Презентация PowerPoint</vt:lpstr>
      <vt:lpstr>Презентация PowerPoint</vt:lpstr>
      <vt:lpstr>Задание №2</vt:lpstr>
      <vt:lpstr>Презентация PowerPoint</vt:lpstr>
      <vt:lpstr>Задание №3</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Начальный этап Великой Отечественной войны</dc:title>
  <dc:creator>Admin</dc:creator>
  <cp:lastModifiedBy>Teach</cp:lastModifiedBy>
  <cp:revision>119</cp:revision>
  <dcterms:created xsi:type="dcterms:W3CDTF">2011-02-20T17:56:35Z</dcterms:created>
  <dcterms:modified xsi:type="dcterms:W3CDTF">2019-02-14T08:00:04Z</dcterms:modified>
</cp:coreProperties>
</file>