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849"/>
    <a:srgbClr val="BBD1E0"/>
    <a:srgbClr val="D4DDD3"/>
    <a:srgbClr val="04558D"/>
    <a:srgbClr val="7D9779"/>
    <a:srgbClr val="657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48AC-75E2-479A-B358-8FDA6EB3D2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C57DB-23A8-477D-B0C5-F02568938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C57DB-23A8-477D-B0C5-F02568938A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9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7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2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6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5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72AE-B32C-482C-ACDB-F13A538EBE5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2C6C-5587-4C69-B802-C17D1C290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https://avidreaders.ru/pics/0/7/301907.jpeg" TargetMode="External"/><Relationship Id="rId18" Type="http://schemas.openxmlformats.org/officeDocument/2006/relationships/image" Target="../media/image30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https://avatars.mds.yandex.net/i?id=eb63188d7abde9fce2449b5ebb798293-4471643-images-thumbs&amp;ref=rim&amp;n=33&amp;w=113&amp;h=150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https://avatars.mds.yandex.net/i?id=41e831864333c7ec8894b3cec46da6d5-3887886-images-thumbs&amp;ref=rim&amp;n=33&amp;w=109&amp;h=150" TargetMode="External"/><Relationship Id="rId10" Type="http://schemas.openxmlformats.org/officeDocument/2006/relationships/image" Target="../media/image24.jpeg"/><Relationship Id="rId19" Type="http://schemas.openxmlformats.org/officeDocument/2006/relationships/image" Target="https://avatars.mds.yandex.net/i?id=2a00000179e7d9f94886b74e5f1eb536c9de-4261957-images-thumbs&amp;ref=rim&amp;n=33&amp;w=113&amp;h=150" TargetMode="External"/><Relationship Id="rId4" Type="http://schemas.openxmlformats.org/officeDocument/2006/relationships/image" Target="https://www.culture.ru/storage/images/c3362c5c392917df91398b350667666d/733b5b997c70bb6eaed13e36c38958c2.jpg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F0B5E-574F-491A-8090-E1766A0A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37986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D579D5-05D2-41F2-B43E-77FD08FB1326}"/>
              </a:ext>
            </a:extLst>
          </p:cNvPr>
          <p:cNvSpPr/>
          <p:nvPr/>
        </p:nvSpPr>
        <p:spPr>
          <a:xfrm>
            <a:off x="2615609" y="2062213"/>
            <a:ext cx="4242391" cy="317649"/>
          </a:xfrm>
          <a:prstGeom prst="rect">
            <a:avLst/>
          </a:prstGeom>
          <a:solidFill>
            <a:srgbClr val="65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1AED8-5549-4B13-ABF4-CA6B14E82850}"/>
              </a:ext>
            </a:extLst>
          </p:cNvPr>
          <p:cNvSpPr txBox="1"/>
          <p:nvPr/>
        </p:nvSpPr>
        <p:spPr>
          <a:xfrm>
            <a:off x="3691042" y="2100541"/>
            <a:ext cx="31456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770" algn="r">
              <a:spcBef>
                <a:spcPts val="1240"/>
              </a:spcBef>
              <a:spcAft>
                <a:spcPts val="0"/>
              </a:spcAft>
            </a:pP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газета</a:t>
            </a:r>
            <a:r>
              <a:rPr lang="ru-RU" sz="900" spc="-1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СОШ</a:t>
            </a:r>
            <a:r>
              <a:rPr lang="ru-RU" sz="900" spc="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№7</a:t>
            </a:r>
            <a:r>
              <a:rPr lang="ru-RU" sz="900" spc="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Декабрь №1</a:t>
            </a:r>
            <a:r>
              <a:rPr lang="ru-RU" sz="900" spc="-1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2021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C125496-41BA-4A7D-B2F3-96254D56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" y="7549347"/>
            <a:ext cx="6767513" cy="225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C7D670-B854-4669-9D20-366EF9AEAB6A}"/>
              </a:ext>
            </a:extLst>
          </p:cNvPr>
          <p:cNvSpPr txBox="1"/>
          <p:nvPr/>
        </p:nvSpPr>
        <p:spPr>
          <a:xfrm>
            <a:off x="-457659" y="7187294"/>
            <a:ext cx="509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ЭКСКУРСИЯ в  Ржевский мемориал Советскому Солдату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5" name="Picture 21">
            <a:extLst>
              <a:ext uri="{FF2B5EF4-FFF2-40B4-BE49-F238E27FC236}">
                <a16:creationId xmlns:a16="http://schemas.microsoft.com/office/drawing/2014/main" id="{ED220D01-AFA1-4442-B96B-7C86C491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0" y="7725269"/>
            <a:ext cx="1348096" cy="19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62DB43-C89E-4EFE-965E-977681C865F6}"/>
              </a:ext>
            </a:extLst>
          </p:cNvPr>
          <p:cNvSpPr txBox="1"/>
          <p:nvPr/>
        </p:nvSpPr>
        <p:spPr>
          <a:xfrm>
            <a:off x="-1416604" y="2379862"/>
            <a:ext cx="52133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1200" dirty="0"/>
              <a:t>К 80-летию битвы под Москвой.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29DEE7-67D2-4899-B081-B68C1DD5F0E9}"/>
              </a:ext>
            </a:extLst>
          </p:cNvPr>
          <p:cNvSpPr txBox="1"/>
          <p:nvPr/>
        </p:nvSpPr>
        <p:spPr>
          <a:xfrm>
            <a:off x="38985" y="2628158"/>
            <a:ext cx="6773771" cy="4616648"/>
          </a:xfrm>
          <a:prstGeom prst="rect">
            <a:avLst/>
          </a:prstGeom>
          <a:solidFill>
            <a:srgbClr val="D4DDD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5 декабря по праву отмечают «День воинской славы России». </a:t>
            </a:r>
          </a:p>
          <a:p>
            <a:r>
              <a:rPr lang="ru-RU" dirty="0"/>
              <a:t>В этот день 80 лет назад 5 декабря 1941 года началось контрнаступление Красной Армии под Москвой. Эта операция положила начало разгрома немецко-фашистских войск, пытавшихся занять столицу нашей РОДИНЫ МОСКВУ. Битва за Москву стала первой крупной победой Советского Союза в Великой Отечественной войне. Год за годом удаляет нас время от суровой зимы 1941 года, когда в огне невиданной схватки с  врагом решалась судьба столицы и всей страны. Но народ будет вечно хранить память о великом подвиге наших воинов и сограждан. В день 80-летия начала контрнаступления советских войск </a:t>
            </a:r>
          </a:p>
          <a:p>
            <a:r>
              <a:rPr lang="ru-RU" dirty="0"/>
              <a:t>под Москвой (1941год)  в России прошли широкомасштабные </a:t>
            </a:r>
          </a:p>
          <a:p>
            <a:r>
              <a:rPr lang="ru-RU" dirty="0"/>
              <a:t>мероприятия, посвященные этой дате.</a:t>
            </a:r>
          </a:p>
          <a:p>
            <a:r>
              <a:rPr lang="ru-RU" dirty="0"/>
              <a:t>3 декабря в «День неизвестного солдата» учащиеся нашей школы </a:t>
            </a:r>
          </a:p>
          <a:p>
            <a:r>
              <a:rPr lang="ru-RU" dirty="0"/>
              <a:t>приняли участие в Митинге у «Мемориала Павшим Воинам» и </a:t>
            </a:r>
          </a:p>
          <a:p>
            <a:r>
              <a:rPr lang="ru-RU" dirty="0"/>
              <a:t>возложили цветы.  В этот день в нашей школе были проведены уроки, </a:t>
            </a:r>
          </a:p>
          <a:p>
            <a:r>
              <a:rPr lang="ru-RU" dirty="0"/>
              <a:t>посвященные этой дате. Ребята узнали о том, как развивались события </a:t>
            </a:r>
          </a:p>
          <a:p>
            <a:r>
              <a:rPr lang="ru-RU" dirty="0"/>
              <a:t>в те тяжелые дни, о смелости и стойкости защитников столицы, о жизни в военной Москве.   В классах проводились беседы о 28 бойцах-панфиловцах, о Василии Клочкове, который и произнес исторические слова: «Велика Россия, а отступать некуда — позади Москва!». Ребята узнали о Викторе Васильевиче Талалихине — военном летчике, услышали о Героях обороны Москвы — молодых мальчишках-курсантах военных училищ, бойцах подразделений зенитной артиллерии, которые в тяжелых боях смогли сдержать врага.</a:t>
            </a:r>
          </a:p>
          <a:p>
            <a:r>
              <a:rPr lang="ru-RU" dirty="0"/>
              <a:t>  6 декабря в Актовом зале нашей школы  учащиеся старших классов из  творческого коллектива «Ровесник» (худ рук. </a:t>
            </a:r>
            <a:r>
              <a:rPr lang="ru-RU" dirty="0" err="1"/>
              <a:t>Рябкова</a:t>
            </a:r>
            <a:r>
              <a:rPr lang="ru-RU" dirty="0"/>
              <a:t> Л.А.), представили нашему вниманию «Литературно-музыкальную композицию, посвященную 80-летию битвы под Москвой. </a:t>
            </a:r>
          </a:p>
          <a:p>
            <a:r>
              <a:rPr lang="ru-RU" dirty="0"/>
              <a:t>В исполнении творческого коллектива прозвучали военные, классические и современные композиции. Звучали любимые всеми песни «Землянка», «На позицию девушка провожала бойца»,  частушки военных лет, танцевали под знаменитую «Смуглянку». Ребята зачитывали письма воинов с фронта, а также рассказывали про многие Рубежи Воинской Славы, где находятся братские могилы и установлены памятники и мемориалы.</a:t>
            </a:r>
          </a:p>
          <a:p>
            <a:r>
              <a:rPr lang="ru-RU" dirty="0"/>
              <a:t>С тех грозных  событий прошло 80 лет. Мы с благодарностью </a:t>
            </a:r>
          </a:p>
          <a:p>
            <a:r>
              <a:rPr lang="ru-RU" dirty="0"/>
              <a:t>вспоминаем всех тех, кто победил фашизм на фронте и в тылу. </a:t>
            </a:r>
          </a:p>
          <a:p>
            <a:r>
              <a:rPr lang="ru-RU" dirty="0"/>
              <a:t>Низкий поклон Героям!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9C842-086A-40FA-B35B-135082B67FF0}"/>
              </a:ext>
            </a:extLst>
          </p:cNvPr>
          <p:cNvSpPr txBox="1"/>
          <p:nvPr/>
        </p:nvSpPr>
        <p:spPr>
          <a:xfrm>
            <a:off x="1617045" y="7611635"/>
            <a:ext cx="5240956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11 ноября учащиеся 10А класса посетили Ржевский мемориал Советскому Солдату— мемориальный комплекс, посвящённый памяти советских солдат, павших в боях подо Ржевом в 1942—1943 годах в ходе Великой Отечественной войны. Возведен на месте ожесточенных боев Ржевско-Вяземской операции по инициативе ветеранов ВОВ Российским военно-историческим обществом при поддержке Союзного государства, Министерства культуры РФ, Правительства Тверской области и Музея Победы. Создан исключительно на народные пожертвования. Открыт 30 июня 2020 г.</a:t>
            </a:r>
            <a:endParaRPr lang="en-US" altLang="ru-RU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Особое значение для Ржевской земли и ветеранов, воевавших здесь, имеет песня «Под Ржевом от крови трава на века порыжела», ставшая фактически визитной карточкой Города воинской славы. Песня написана известным российским киноактёром, поэтом и композитором Михаилом Ивановичем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Ножкиным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Наши  десятиклассники посетили Музей Мемориального Комплекса результатом этой операции стало освобождение от фашистов Московской и Тульской областей.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DEB61F-6BEC-49BF-BB37-1BABD1FA9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45" y="2356652"/>
            <a:ext cx="580967" cy="54301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A9382C-4D23-49C6-BE88-AA4FE503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43" y="3673939"/>
            <a:ext cx="2398390" cy="10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336D07-6A26-437F-BAF0-E410BA575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49" y="6662551"/>
            <a:ext cx="2403532" cy="9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8B6FAA4-60EC-4142-9A12-FBB3CD93E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/>
          <a:stretch/>
        </p:blipFill>
        <p:spPr>
          <a:xfrm rot="10519173">
            <a:off x="-2327899" y="614696"/>
            <a:ext cx="4761313" cy="1797815"/>
          </a:xfrm>
          <a:prstGeom prst="triangle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7592BCD-6726-4D2E-BB77-E54AEEC86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/>
          <a:stretch/>
        </p:blipFill>
        <p:spPr>
          <a:xfrm rot="20144415">
            <a:off x="954498" y="244631"/>
            <a:ext cx="4761313" cy="1797815"/>
          </a:xfrm>
          <a:prstGeom prst="triangle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7CF46C-730E-4E09-93B6-AB36C6F25E9F}"/>
              </a:ext>
            </a:extLst>
          </p:cNvPr>
          <p:cNvSpPr/>
          <p:nvPr/>
        </p:nvSpPr>
        <p:spPr>
          <a:xfrm>
            <a:off x="0" y="0"/>
            <a:ext cx="6858000" cy="317649"/>
          </a:xfrm>
          <a:prstGeom prst="rect">
            <a:avLst/>
          </a:prstGeom>
          <a:solidFill>
            <a:srgbClr val="65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60CD1-B955-4176-957C-5F945A621444}"/>
              </a:ext>
            </a:extLst>
          </p:cNvPr>
          <p:cNvSpPr txBox="1"/>
          <p:nvPr/>
        </p:nvSpPr>
        <p:spPr>
          <a:xfrm>
            <a:off x="3659346" y="38984"/>
            <a:ext cx="31456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770" algn="r">
              <a:spcBef>
                <a:spcPts val="1240"/>
              </a:spcBef>
              <a:spcAft>
                <a:spcPts val="0"/>
              </a:spcAft>
            </a:pP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вестник</a:t>
            </a:r>
            <a:r>
              <a:rPr lang="ru-RU" sz="900" spc="-1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СОШ</a:t>
            </a:r>
            <a:r>
              <a:rPr lang="ru-RU" sz="900" spc="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№7</a:t>
            </a:r>
            <a:r>
              <a:rPr lang="ru-RU" sz="900" spc="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Декабрь №1</a:t>
            </a:r>
            <a:r>
              <a:rPr lang="ru-RU" sz="900" spc="-1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2021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0E5BFAE-C336-42BF-8727-1AD3A6C1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" y="3456514"/>
            <a:ext cx="6745606" cy="15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0E5D1D-FC7A-4ECD-ACEA-196CA2FAED61}"/>
              </a:ext>
            </a:extLst>
          </p:cNvPr>
          <p:cNvSpPr txBox="1"/>
          <p:nvPr/>
        </p:nvSpPr>
        <p:spPr>
          <a:xfrm>
            <a:off x="71862" y="3533118"/>
            <a:ext cx="6724427" cy="16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12 декабря 1993 года всенародным голосованием была принята Конституция Российской Федерации, а с 1994 года указами президента России («О Дне Конституции Российской Федерации» и «О нерабочем дне 12 декабря») день 12 декабря был объявлен государственным праздником.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СССР до 1977 года отмечался 5 декабря, в день принятия Конституции СССР 1936 года. Затем праздник был перенесён на 7 октября (день принятия новой конституции СССР — «Конституции развитого социализма»). Традиция празднования Дня Конституции была продолжена и в современной России.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24 декабря 2004 года Госдума приняла поправки в Трудовой кодекс Российской Федерации, изменяющие праздничный календарь России. С 2005 года 12 декабря более не является в России выходным днём, а День Конституции 12 декабря причислен к памятным датам России.</a:t>
            </a:r>
          </a:p>
          <a:p>
            <a:pPr>
              <a:lnSpc>
                <a:spcPts val="168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04404-308D-4025-8CDB-A7702C6A8F8D}"/>
              </a:ext>
            </a:extLst>
          </p:cNvPr>
          <p:cNvSpPr txBox="1"/>
          <p:nvPr/>
        </p:nvSpPr>
        <p:spPr>
          <a:xfrm>
            <a:off x="2371523" y="1667351"/>
            <a:ext cx="2223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 конституции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E3A5B1C1-1E4F-4BFC-A791-5E05AC134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411" y="1912463"/>
            <a:ext cx="5073817" cy="1477328"/>
          </a:xfrm>
          <a:prstGeom prst="rect">
            <a:avLst/>
          </a:prstGeom>
          <a:solidFill>
            <a:srgbClr val="04558D">
              <a:alpha val="27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преддверии  Дня Конституции для учащихся 9-ых классов на уроке обществознание Иванова Марина Николаевна провела мероприятие на тему: «Участие граждан в политической жизни». В ходе мероприятия были даны определения основным понятиям политики: «Федерация», «Президент», «Парламент», «Правительство РФ», «Конституция РФ» и др. 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Итогом мероприятия стал вывод –  чтобы быть достойным гражданином своей Родины, нужно многое знать и многое уметь. И чтобы не нарушали твоих прав, следует уважать права других и соблюдать законы. Недаром, великий русский поэт Николай Алексеевич Некрасов сказал: «Поэтом можешь ты не быть, но гражданином быть обязан!»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253EB2-7C6E-4902-98A1-B61A4A0E1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1905204"/>
            <a:ext cx="1591417" cy="11799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DFA5C6-9E96-4871-B866-FD25A55C3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" y="2840321"/>
            <a:ext cx="1354386" cy="18345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FE5DB9-FD33-434C-9021-E0FC3E583E10}"/>
              </a:ext>
            </a:extLst>
          </p:cNvPr>
          <p:cNvSpPr txBox="1"/>
          <p:nvPr/>
        </p:nvSpPr>
        <p:spPr>
          <a:xfrm>
            <a:off x="15077" y="5286591"/>
            <a:ext cx="5434636" cy="2246769"/>
          </a:xfrm>
          <a:prstGeom prst="rect">
            <a:avLst/>
          </a:prstGeom>
          <a:solidFill>
            <a:srgbClr val="D4DDD3"/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19 ноября 2021 года исполнилось 310 лет со дня рождения Михаила Васильевича Ломоносова –  учёного-энциклопедиста, естествоиспытателя и филолога, поэта и художника, философа и историка, инициатора создания в 1755 году Московского университета.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Многими славными именами по праву гордится наше Отечество, но имя Михаила Васильевича Ломоносова стоит особняком. 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Ломоносов – это целая эпоха в жизни российской науки, литературы, образования, наконец, в судьбе самой России. В 18 веке не было почти ни одной области науки, техники и культуры, где бы он не сделал своего открытия, не внёс бы свой вклад.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К этой дате в школьной  библиотеке была оформлена выставка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« ПОЭЗИЯ ЛОМОНОСОВА М.В.».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21  ноября учащиеся 10 «А» класса посетили  «Интерактивный музыкальный спектакль «ЛОМОНОСОВ-гений российской науки  и словесности», который проходил на сцене Дома Культуры «ОКТЯБРЬ». Во время спектакля демонстрировались научные опыты, звучала музыка, академический хор исполнял музыкальные произведения на стихи М. В. Ломоносова. 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9C185F-2A97-473C-850E-F8D3773E0544}"/>
              </a:ext>
            </a:extLst>
          </p:cNvPr>
          <p:cNvSpPr txBox="1"/>
          <p:nvPr/>
        </p:nvSpPr>
        <p:spPr>
          <a:xfrm>
            <a:off x="15077" y="4986964"/>
            <a:ext cx="3833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Ломоносов Михаил Васильевич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2F39FD-110C-46E0-8DE6-5B21BD7ACCA6}"/>
              </a:ext>
            </a:extLst>
          </p:cNvPr>
          <p:cNvSpPr txBox="1"/>
          <p:nvPr/>
        </p:nvSpPr>
        <p:spPr>
          <a:xfrm>
            <a:off x="3730487" y="7571662"/>
            <a:ext cx="3187148" cy="2246769"/>
          </a:xfrm>
          <a:prstGeom prst="rect">
            <a:avLst/>
          </a:prstGeom>
          <a:solidFill>
            <a:srgbClr val="E8A849">
              <a:alpha val="39000"/>
            </a:srgb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О спортивных успехах учащихся нам рассказала учитель физкультуры  Валентина Андреевна Зинина.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12 октября в рамках спортивного клуба «Метеор» состоялась товарищеская встреча по волейболу среди 5-х классов. В соревновании участвовали 5А и 5В  классы. Спортсмены «горячо» бились за победу, но силы были равны,  победила дружба. Счет матча: «ничья».                            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ближайших планах  пятиклассников провести        еще одну игру и победить соперника. Главная задача Школьного Спортивного Клуба «Метеор» - вовлечение учащихся в занятия физкультурой и спортом. Впереди нас ждут турниры по баскетболу и шахматам.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55AC95C-484E-4ADA-AC81-5B772E736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67" y="5741017"/>
            <a:ext cx="1340056" cy="179234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CF88523-8E9F-4921-93EB-AE67CEE5D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00" y="5269591"/>
            <a:ext cx="1340056" cy="10016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768479-E2CD-468B-878B-A9EDB2071B60}"/>
              </a:ext>
            </a:extLst>
          </p:cNvPr>
          <p:cNvSpPr txBox="1"/>
          <p:nvPr/>
        </p:nvSpPr>
        <p:spPr>
          <a:xfrm>
            <a:off x="-1" y="7556332"/>
            <a:ext cx="22628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Спортивные успехи 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72511E-5827-4C3D-A09B-6A3565A52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 b="30330"/>
          <a:stretch/>
        </p:blipFill>
        <p:spPr bwMode="auto">
          <a:xfrm>
            <a:off x="52758" y="8880787"/>
            <a:ext cx="2318765" cy="9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30A1F70-9CBA-4461-BDDC-3A1DC848D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20573"/>
          <a:stretch/>
        </p:blipFill>
        <p:spPr bwMode="auto">
          <a:xfrm>
            <a:off x="1750410" y="7855345"/>
            <a:ext cx="1939620" cy="9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AA17BCF-3177-4D9E-A187-A13C1ED02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b="18115"/>
          <a:stretch/>
        </p:blipFill>
        <p:spPr bwMode="auto">
          <a:xfrm>
            <a:off x="53772" y="7860868"/>
            <a:ext cx="1655167" cy="9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FD9C860-7C7E-4642-B99F-B4F792B2C0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25" y="8702545"/>
            <a:ext cx="1181028" cy="118102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E9F349-A606-4987-BE69-27B8561BF5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04" y="8503051"/>
            <a:ext cx="499248" cy="5068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46674B-1E65-44C5-9ED8-F73E971FCF0C}"/>
              </a:ext>
            </a:extLst>
          </p:cNvPr>
          <p:cNvSpPr txBox="1"/>
          <p:nvPr/>
        </p:nvSpPr>
        <p:spPr>
          <a:xfrm>
            <a:off x="-1" y="329713"/>
            <a:ext cx="4303947" cy="8809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В стихотворении  Александра Трифоновича Твардовского Советскому Солдату. Во время экскурсии  узнали о Ржевско-Вяземской стратегической наступательной операции советских войск, об огромных Потерях</a:t>
            </a:r>
            <a:r>
              <a:rPr lang="en-US" dirty="0"/>
              <a:t> </a:t>
            </a:r>
            <a:r>
              <a:rPr lang="ru-RU" dirty="0"/>
              <a:t>бойцов </a:t>
            </a:r>
          </a:p>
          <a:p>
            <a:r>
              <a:rPr lang="ru-RU" dirty="0"/>
              <a:t>и о том, что</a:t>
            </a:r>
            <a:r>
              <a:rPr lang="en-US" dirty="0"/>
              <a:t> </a:t>
            </a:r>
            <a:r>
              <a:rPr lang="ru-RU" dirty="0"/>
              <a:t>"Я убит подо Ржевом" есть такие трагические строчки сожаления: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8678B8-80FE-4A4E-83AB-FBEF0B6FEE6A}"/>
              </a:ext>
            </a:extLst>
          </p:cNvPr>
          <p:cNvSpPr txBox="1"/>
          <p:nvPr/>
        </p:nvSpPr>
        <p:spPr>
          <a:xfrm>
            <a:off x="789897" y="1019437"/>
            <a:ext cx="1689684" cy="707886"/>
          </a:xfrm>
          <a:prstGeom prst="rect">
            <a:avLst/>
          </a:prstGeom>
          <a:solidFill>
            <a:srgbClr val="D4DDD3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"И во всём этом мире</a:t>
            </a:r>
          </a:p>
          <a:p>
            <a:pPr algn="ctr" fontAlgn="base"/>
            <a:r>
              <a:rPr lang="ru-R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 конца его дней —</a:t>
            </a:r>
          </a:p>
          <a:p>
            <a:pPr algn="ctr" fontAlgn="base"/>
            <a:r>
              <a:rPr lang="ru-R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Ни петлички, ни лычки</a:t>
            </a:r>
          </a:p>
          <a:p>
            <a:pPr algn="ctr" fontAlgn="base"/>
            <a:r>
              <a:rPr lang="ru-R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 гимнастёрки моей".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AFFB22E3-2391-490B-9CC8-D6562D21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0" y="358502"/>
            <a:ext cx="1071293" cy="14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199B33EE-8E41-4306-BCC4-3B5EB5BB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20" y="360850"/>
            <a:ext cx="1071293" cy="1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06E4051-915B-41D3-AF9E-76D284A3CE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01" y="928548"/>
            <a:ext cx="811407" cy="7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54510DD-706E-4988-A77D-CB3F67A44B06}"/>
              </a:ext>
            </a:extLst>
          </p:cNvPr>
          <p:cNvSpPr/>
          <p:nvPr/>
        </p:nvSpPr>
        <p:spPr>
          <a:xfrm>
            <a:off x="84620" y="2953970"/>
            <a:ext cx="6699110" cy="1148933"/>
          </a:xfrm>
          <a:prstGeom prst="rect">
            <a:avLst/>
          </a:prstGeom>
          <a:solidFill>
            <a:srgbClr val="D4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53409D81-FFD6-4241-97BF-4B92BFB9A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9836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CE305328-C9FC-4CDA-A565-73C52A38A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3696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D467624-9FD2-48E5-AB94-651214DF0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" y="5735325"/>
            <a:ext cx="2226153" cy="16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81B0E6D8-9659-49C8-B0B7-F954FF32D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59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90414C24-81BC-4FF7-A0C9-9EF39963B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/>
          <a:stretch>
            <a:fillRect/>
          </a:stretch>
        </p:blipFill>
        <p:spPr bwMode="auto">
          <a:xfrm>
            <a:off x="83560" y="7314876"/>
            <a:ext cx="1298316" cy="19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787E747-D00B-486C-BFB5-C7227421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07" y="317649"/>
            <a:ext cx="66178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сказочники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 - Сибиряк Дмитрий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(1852-1912)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Шарль Перро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(1628- 1703)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FD4A1D4-5108-4315-A8B1-7D50F257C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75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05EDDB5-5CCB-491C-83E8-EB5526251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789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B1FBFF8-9E4A-4E05-BD07-933EE9E98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409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C58177C5-233F-48E4-8E20-E1106D3B2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0" y="1237350"/>
            <a:ext cx="5112327" cy="2862322"/>
          </a:xfrm>
          <a:prstGeom prst="rect">
            <a:avLst/>
          </a:prstGeom>
          <a:solidFill>
            <a:srgbClr val="D4DDD3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6 ноября  исполнилось 169 лет со дня рождения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Мамина – Сибиряка Дмитрия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Наркисовича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выдающегося писателя и драматурга.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Произведения писателя посвящены описанию уральских промышленников, горных рабочих и петербургской аристократии 19 века. Повести, рассказы и очерки написаны в жанре исторической и этнографической прозы.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Большое количество рассказов и сказок написано специально для детей, среди них произведения о природе.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13 и 14 декабря  в школьной библиотеке состоялась Литературная встреча      с учащимися 1 «А» и 2 «Г» класса (классные руководители Тараканова Н.И.,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Негина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И.В.).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Библиотекарь Зарубина Т.М. познакомила ребят с произведениями писателя. Очень понравились маленьким слушателям «Сказка про храброго зайца» и «Серая шейка». Ребята активно участвовали в обсуждении сказок, сопереживая героям произведений.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Мамин – Сибиряк  Д.Н. старается внушить детям, что нужно верить в себя, в собственные силы, а если тебя поддерживают близкие, то никакие  трудности не страшны. Автор учит детей добру, мораль есть в каждом его произведении.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  Не менее интересным получился разговор о прославленном  сказочнике Шарле Перро. Многие дети узнали его по знакомым сказкам: «Спящая красавица», «Рике с хохолком», «Кот в сапогах», «Волшебница», «Красная шапочка» и многие другие».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F7D710E0-4E51-44AA-9824-64D0AA19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017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BD0DFCD4-91A2-4199-B197-BD75C404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76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73B3F76-167A-45B8-8705-ADE3655D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0" y="5631804"/>
            <a:ext cx="4303149" cy="1877437"/>
          </a:xfrm>
          <a:prstGeom prst="rect">
            <a:avLst/>
          </a:prstGeom>
          <a:solidFill>
            <a:srgbClr val="E8A849">
              <a:alpha val="31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Шарль Перро родился во Франции 12 января 1628 года в Париже.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В далеком детстве он слышал много сказок от своей няни и став взрослым человеком, доработал их и представил в законченном виде. Язык героев его сказок - простой и понятный. Нет такого дома, в котором бы не нашлось хотя бы одной книги Шарля Перро. Произведения Шарля Перро переведены  на множество языков, по ним созданы всемирно известные оперы и балеты, написанные Сергеем Прокофьевым и Петром Чайковским, а в современное время  по его сказкам снимают мультфильмы, художественные ленты и мюзиклы, например «Красавица и чудовище». Персонажи Шарля Перро проявляют находчивость  в преодолении трудностей и преград, что особенно нравится нашим детям.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519687D3-1572-4412-B8F5-14CE5E0B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805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9F76DEF7-6FAB-4223-ABFD-02643155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96" y="4203560"/>
            <a:ext cx="1830272" cy="13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D4141FCD-599F-4663-9EA3-B81E31DEC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22374" r="10272"/>
          <a:stretch/>
        </p:blipFill>
        <p:spPr bwMode="auto">
          <a:xfrm>
            <a:off x="4402682" y="7656857"/>
            <a:ext cx="2377065" cy="159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AB8C54EA-AA24-4869-8240-ED2EE69F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2" y="4231146"/>
            <a:ext cx="1830272" cy="13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AC7C56CF-EABC-41C1-B141-211519855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1"/>
          <a:stretch/>
        </p:blipFill>
        <p:spPr bwMode="auto">
          <a:xfrm>
            <a:off x="2817472" y="7677200"/>
            <a:ext cx="1532855" cy="15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DB6F27F-D395-442C-B70B-EC7FF02CD80B}"/>
              </a:ext>
            </a:extLst>
          </p:cNvPr>
          <p:cNvSpPr/>
          <p:nvPr/>
        </p:nvSpPr>
        <p:spPr>
          <a:xfrm>
            <a:off x="0" y="0"/>
            <a:ext cx="6858000" cy="317649"/>
          </a:xfrm>
          <a:prstGeom prst="rect">
            <a:avLst/>
          </a:prstGeom>
          <a:solidFill>
            <a:srgbClr val="65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531CB-43AC-4DE5-9917-4F051E2F682F}"/>
              </a:ext>
            </a:extLst>
          </p:cNvPr>
          <p:cNvSpPr txBox="1"/>
          <p:nvPr/>
        </p:nvSpPr>
        <p:spPr>
          <a:xfrm>
            <a:off x="3659346" y="38984"/>
            <a:ext cx="31456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770" algn="r">
              <a:spcBef>
                <a:spcPts val="1240"/>
              </a:spcBef>
              <a:spcAft>
                <a:spcPts val="0"/>
              </a:spcAft>
            </a:pP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вестник</a:t>
            </a:r>
            <a:r>
              <a:rPr lang="ru-RU" sz="900" spc="-1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СОШ</a:t>
            </a:r>
            <a:r>
              <a:rPr lang="ru-RU" sz="900" spc="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№7</a:t>
            </a:r>
            <a:r>
              <a:rPr lang="ru-RU" sz="900" spc="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Декабрь №1</a:t>
            </a:r>
            <a:r>
              <a:rPr lang="ru-RU" sz="900" spc="-15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1274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2021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BDBD01C-B5DA-4978-BB31-82D978A19E42}"/>
              </a:ext>
            </a:extLst>
          </p:cNvPr>
          <p:cNvSpPr/>
          <p:nvPr/>
        </p:nvSpPr>
        <p:spPr>
          <a:xfrm>
            <a:off x="0" y="9310642"/>
            <a:ext cx="6858000" cy="620834"/>
          </a:xfrm>
          <a:prstGeom prst="rect">
            <a:avLst/>
          </a:prstGeom>
          <a:solidFill>
            <a:srgbClr val="65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B06CDB-8AEC-48B0-B6B8-CF6713EFD73A}"/>
              </a:ext>
            </a:extLst>
          </p:cNvPr>
          <p:cNvSpPr txBox="1"/>
          <p:nvPr/>
        </p:nvSpPr>
        <p:spPr>
          <a:xfrm>
            <a:off x="718555" y="9198492"/>
            <a:ext cx="58815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5"/>
              </a:spcBef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64770" algn="ctr"/>
            <a:r>
              <a:rPr lang="ru-RU" sz="900" dirty="0">
                <a:solidFill>
                  <a:srgbClr val="21274E"/>
                </a:solidFill>
                <a:latin typeface="Arial Black" panose="020B0A04020102020204" pitchFamily="34" charset="0"/>
              </a:rPr>
              <a:t>«Вестник школы №7» - школьная газета СОШ №7 города Дубны Московской области</a:t>
            </a:r>
          </a:p>
          <a:p>
            <a:pPr marR="64770" algn="ctr"/>
            <a:r>
              <a:rPr lang="ru-RU" sz="900" dirty="0">
                <a:solidFill>
                  <a:srgbClr val="21274E"/>
                </a:solidFill>
                <a:latin typeface="Arial Black" panose="020B0A04020102020204" pitchFamily="34" charset="0"/>
              </a:rPr>
              <a:t>Руководитель издания: Зарубина Татьяна Михайловна,</a:t>
            </a:r>
          </a:p>
          <a:p>
            <a:pPr marR="64770" algn="ctr"/>
            <a:r>
              <a:rPr lang="ru-RU" sz="900" dirty="0">
                <a:solidFill>
                  <a:srgbClr val="21274E"/>
                </a:solidFill>
                <a:latin typeface="Arial Black" panose="020B0A04020102020204" pitchFamily="34" charset="0"/>
              </a:rPr>
              <a:t>Газета выходит 1 раз в месяц.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71196C-D31A-4759-A3C7-61EA19ACEF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2926" y="1240172"/>
            <a:ext cx="1752065" cy="2252656"/>
          </a:xfrm>
          <a:prstGeom prst="rect">
            <a:avLst/>
          </a:prstGeom>
        </p:spPr>
      </p:pic>
      <p:pic>
        <p:nvPicPr>
          <p:cNvPr id="3080" name="Picture 8" descr="Рассказы старого охотника">
            <a:extLst>
              <a:ext uri="{FF2B5EF4-FFF2-40B4-BE49-F238E27FC236}">
                <a16:creationId xmlns:a16="http://schemas.microsoft.com/office/drawing/2014/main" id="{B7491D1B-1725-4EBA-8CB5-783EDE8E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17" y="3336202"/>
            <a:ext cx="1093675" cy="14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2EEEC37-FE06-4230-BA91-43234A18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33" y="3918849"/>
            <a:ext cx="1234094" cy="17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1E508F4-26F3-40ED-BF43-6A5D11E33B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18" y="4704140"/>
            <a:ext cx="1184626" cy="104204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B3AFF8B-C88E-4384-BB1D-84F72730F5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0" y="5318072"/>
            <a:ext cx="1122988" cy="68370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E1C3DB-860F-42B4-85FC-31EA4876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62" y="7493993"/>
            <a:ext cx="1328337" cy="17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85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1539</Words>
  <Application>Microsoft Office PowerPoint</Application>
  <PresentationFormat>Лист A4 (210x297 мм)</PresentationFormat>
  <Paragraphs>69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Медведева</dc:creator>
  <cp:lastModifiedBy>Юлия Медведева</cp:lastModifiedBy>
  <cp:revision>8</cp:revision>
  <dcterms:created xsi:type="dcterms:W3CDTF">2021-12-15T09:44:42Z</dcterms:created>
  <dcterms:modified xsi:type="dcterms:W3CDTF">2021-12-19T14:25:06Z</dcterms:modified>
</cp:coreProperties>
</file>